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6202025" cy="32404050"/>
  <p:notesSz cx="6858000" cy="9144000"/>
  <p:defaultTextStyle>
    <a:defPPr>
      <a:defRPr lang="tr-TR"/>
    </a:defPPr>
    <a:lvl1pPr marL="0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1388745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2777490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4166235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5554980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6943725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8332470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9721215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1109960" algn="l" defTabSz="277749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6">
          <p15:clr>
            <a:srgbClr val="A4A3A4"/>
          </p15:clr>
        </p15:guide>
        <p15:guide id="2" pos="51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/>
    <p:restoredTop sz="94625"/>
  </p:normalViewPr>
  <p:slideViewPr>
    <p:cSldViewPr>
      <p:cViewPr>
        <p:scale>
          <a:sx n="25" d="100"/>
          <a:sy n="25" d="100"/>
        </p:scale>
        <p:origin x="3522" y="18"/>
      </p:cViewPr>
      <p:guideLst>
        <p:guide orient="horz" pos="10206"/>
        <p:guide pos="51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215152" y="10066260"/>
            <a:ext cx="13771722" cy="6945868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430304" y="18362295"/>
            <a:ext cx="11341418" cy="82810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3887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777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166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554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943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3324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721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109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29.01.2025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9220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29.01.2025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336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11746469" y="1297667"/>
            <a:ext cx="3645456" cy="27648456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10101" y="1297667"/>
            <a:ext cx="10666333" cy="27648456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29.01.2025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537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29.01.2025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6808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279848" y="20822605"/>
            <a:ext cx="13771722" cy="6435804"/>
          </a:xfrm>
        </p:spPr>
        <p:txBody>
          <a:bodyPr anchor="t"/>
          <a:lstStyle>
            <a:lvl1pPr algn="l">
              <a:defRPr sz="122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79848" y="13734221"/>
            <a:ext cx="13771722" cy="7088384"/>
          </a:xfrm>
        </p:spPr>
        <p:txBody>
          <a:bodyPr anchor="b"/>
          <a:lstStyle>
            <a:lvl1pPr marL="0" indent="0">
              <a:buNone/>
              <a:defRPr sz="6100">
                <a:solidFill>
                  <a:schemeClr val="tx1">
                    <a:tint val="75000"/>
                  </a:schemeClr>
                </a:solidFill>
              </a:defRPr>
            </a:lvl1pPr>
            <a:lvl2pPr marL="1388745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2pPr>
            <a:lvl3pPr marL="2777490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3pPr>
            <a:lvl4pPr marL="4166235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4pPr>
            <a:lvl5pPr marL="555498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5pPr>
            <a:lvl6pPr marL="6943725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6pPr>
            <a:lvl7pPr marL="833247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7pPr>
            <a:lvl8pPr marL="9721215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8pPr>
            <a:lvl9pPr marL="1110996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29.01.2025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26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10102" y="7560947"/>
            <a:ext cx="7155894" cy="21385175"/>
          </a:xfrm>
        </p:spPr>
        <p:txBody>
          <a:bodyPr/>
          <a:lstStyle>
            <a:lvl1pPr>
              <a:defRPr sz="8500"/>
            </a:lvl1pPr>
            <a:lvl2pPr>
              <a:defRPr sz="7300"/>
            </a:lvl2pPr>
            <a:lvl3pPr>
              <a:defRPr sz="61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236030" y="7560947"/>
            <a:ext cx="7155894" cy="21385175"/>
          </a:xfrm>
        </p:spPr>
        <p:txBody>
          <a:bodyPr/>
          <a:lstStyle>
            <a:lvl1pPr>
              <a:defRPr sz="8500"/>
            </a:lvl1pPr>
            <a:lvl2pPr>
              <a:defRPr sz="7300"/>
            </a:lvl2pPr>
            <a:lvl3pPr>
              <a:defRPr sz="61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29.01.2025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4391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10102" y="7253408"/>
            <a:ext cx="7158708" cy="3022876"/>
          </a:xfrm>
        </p:spPr>
        <p:txBody>
          <a:bodyPr anchor="b"/>
          <a:lstStyle>
            <a:lvl1pPr marL="0" indent="0">
              <a:buNone/>
              <a:defRPr sz="7300" b="1"/>
            </a:lvl1pPr>
            <a:lvl2pPr marL="1388745" indent="0">
              <a:buNone/>
              <a:defRPr sz="6100" b="1"/>
            </a:lvl2pPr>
            <a:lvl3pPr marL="2777490" indent="0">
              <a:buNone/>
              <a:defRPr sz="5500" b="1"/>
            </a:lvl3pPr>
            <a:lvl4pPr marL="4166235" indent="0">
              <a:buNone/>
              <a:defRPr sz="4900" b="1"/>
            </a:lvl4pPr>
            <a:lvl5pPr marL="5554980" indent="0">
              <a:buNone/>
              <a:defRPr sz="4900" b="1"/>
            </a:lvl5pPr>
            <a:lvl6pPr marL="6943725" indent="0">
              <a:buNone/>
              <a:defRPr sz="4900" b="1"/>
            </a:lvl6pPr>
            <a:lvl7pPr marL="8332470" indent="0">
              <a:buNone/>
              <a:defRPr sz="4900" b="1"/>
            </a:lvl7pPr>
            <a:lvl8pPr marL="9721215" indent="0">
              <a:buNone/>
              <a:defRPr sz="4900" b="1"/>
            </a:lvl8pPr>
            <a:lvl9pPr marL="11109960" indent="0">
              <a:buNone/>
              <a:defRPr sz="49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10102" y="10276284"/>
            <a:ext cx="7158708" cy="18669836"/>
          </a:xfrm>
        </p:spPr>
        <p:txBody>
          <a:bodyPr/>
          <a:lstStyle>
            <a:lvl1pPr>
              <a:defRPr sz="7300"/>
            </a:lvl1pPr>
            <a:lvl2pPr>
              <a:defRPr sz="61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8230405" y="7253408"/>
            <a:ext cx="7161520" cy="3022876"/>
          </a:xfrm>
        </p:spPr>
        <p:txBody>
          <a:bodyPr anchor="b"/>
          <a:lstStyle>
            <a:lvl1pPr marL="0" indent="0">
              <a:buNone/>
              <a:defRPr sz="7300" b="1"/>
            </a:lvl1pPr>
            <a:lvl2pPr marL="1388745" indent="0">
              <a:buNone/>
              <a:defRPr sz="6100" b="1"/>
            </a:lvl2pPr>
            <a:lvl3pPr marL="2777490" indent="0">
              <a:buNone/>
              <a:defRPr sz="5500" b="1"/>
            </a:lvl3pPr>
            <a:lvl4pPr marL="4166235" indent="0">
              <a:buNone/>
              <a:defRPr sz="4900" b="1"/>
            </a:lvl4pPr>
            <a:lvl5pPr marL="5554980" indent="0">
              <a:buNone/>
              <a:defRPr sz="4900" b="1"/>
            </a:lvl5pPr>
            <a:lvl6pPr marL="6943725" indent="0">
              <a:buNone/>
              <a:defRPr sz="4900" b="1"/>
            </a:lvl6pPr>
            <a:lvl7pPr marL="8332470" indent="0">
              <a:buNone/>
              <a:defRPr sz="4900" b="1"/>
            </a:lvl7pPr>
            <a:lvl8pPr marL="9721215" indent="0">
              <a:buNone/>
              <a:defRPr sz="4900" b="1"/>
            </a:lvl8pPr>
            <a:lvl9pPr marL="11109960" indent="0">
              <a:buNone/>
              <a:defRPr sz="49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8230405" y="10276284"/>
            <a:ext cx="7161520" cy="18669836"/>
          </a:xfrm>
        </p:spPr>
        <p:txBody>
          <a:bodyPr/>
          <a:lstStyle>
            <a:lvl1pPr>
              <a:defRPr sz="7300"/>
            </a:lvl1pPr>
            <a:lvl2pPr>
              <a:defRPr sz="61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29.01.2025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420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29.01.2025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104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29.01.2025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2884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10102" y="1290162"/>
            <a:ext cx="5330355" cy="5490686"/>
          </a:xfrm>
        </p:spPr>
        <p:txBody>
          <a:bodyPr anchor="b"/>
          <a:lstStyle>
            <a:lvl1pPr algn="l">
              <a:defRPr sz="61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334542" y="1290163"/>
            <a:ext cx="9057382" cy="27655959"/>
          </a:xfrm>
        </p:spPr>
        <p:txBody>
          <a:bodyPr/>
          <a:lstStyle>
            <a:lvl1pPr>
              <a:defRPr sz="9800"/>
            </a:lvl1pPr>
            <a:lvl2pPr>
              <a:defRPr sz="8500"/>
            </a:lvl2pPr>
            <a:lvl3pPr>
              <a:defRPr sz="7300"/>
            </a:lvl3pPr>
            <a:lvl4pPr>
              <a:defRPr sz="6100"/>
            </a:lvl4pPr>
            <a:lvl5pPr>
              <a:defRPr sz="6100"/>
            </a:lvl5pPr>
            <a:lvl6pPr>
              <a:defRPr sz="6100"/>
            </a:lvl6pPr>
            <a:lvl7pPr>
              <a:defRPr sz="6100"/>
            </a:lvl7pPr>
            <a:lvl8pPr>
              <a:defRPr sz="6100"/>
            </a:lvl8pPr>
            <a:lvl9pPr>
              <a:defRPr sz="61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0102" y="6780850"/>
            <a:ext cx="5330355" cy="22165273"/>
          </a:xfrm>
        </p:spPr>
        <p:txBody>
          <a:bodyPr/>
          <a:lstStyle>
            <a:lvl1pPr marL="0" indent="0">
              <a:buNone/>
              <a:defRPr sz="4300"/>
            </a:lvl1pPr>
            <a:lvl2pPr marL="1388745" indent="0">
              <a:buNone/>
              <a:defRPr sz="3700"/>
            </a:lvl2pPr>
            <a:lvl3pPr marL="2777490" indent="0">
              <a:buNone/>
              <a:defRPr sz="3100"/>
            </a:lvl3pPr>
            <a:lvl4pPr marL="4166235" indent="0">
              <a:buNone/>
              <a:defRPr sz="2700"/>
            </a:lvl4pPr>
            <a:lvl5pPr marL="5554980" indent="0">
              <a:buNone/>
              <a:defRPr sz="2700"/>
            </a:lvl5pPr>
            <a:lvl6pPr marL="6943725" indent="0">
              <a:buNone/>
              <a:defRPr sz="2700"/>
            </a:lvl6pPr>
            <a:lvl7pPr marL="8332470" indent="0">
              <a:buNone/>
              <a:defRPr sz="2700"/>
            </a:lvl7pPr>
            <a:lvl8pPr marL="9721215" indent="0">
              <a:buNone/>
              <a:defRPr sz="2700"/>
            </a:lvl8pPr>
            <a:lvl9pPr marL="11109960" indent="0">
              <a:buNone/>
              <a:defRPr sz="27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29.01.2025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933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175710" y="22682835"/>
            <a:ext cx="9721215" cy="2677837"/>
          </a:xfrm>
        </p:spPr>
        <p:txBody>
          <a:bodyPr anchor="b"/>
          <a:lstStyle>
            <a:lvl1pPr algn="l">
              <a:defRPr sz="61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175710" y="2895362"/>
            <a:ext cx="9721215" cy="19442430"/>
          </a:xfrm>
        </p:spPr>
        <p:txBody>
          <a:bodyPr/>
          <a:lstStyle>
            <a:lvl1pPr marL="0" indent="0">
              <a:buNone/>
              <a:defRPr sz="9800"/>
            </a:lvl1pPr>
            <a:lvl2pPr marL="1388745" indent="0">
              <a:buNone/>
              <a:defRPr sz="8500"/>
            </a:lvl2pPr>
            <a:lvl3pPr marL="2777490" indent="0">
              <a:buNone/>
              <a:defRPr sz="7300"/>
            </a:lvl3pPr>
            <a:lvl4pPr marL="4166235" indent="0">
              <a:buNone/>
              <a:defRPr sz="6100"/>
            </a:lvl4pPr>
            <a:lvl5pPr marL="5554980" indent="0">
              <a:buNone/>
              <a:defRPr sz="6100"/>
            </a:lvl5pPr>
            <a:lvl6pPr marL="6943725" indent="0">
              <a:buNone/>
              <a:defRPr sz="6100"/>
            </a:lvl6pPr>
            <a:lvl7pPr marL="8332470" indent="0">
              <a:buNone/>
              <a:defRPr sz="6100"/>
            </a:lvl7pPr>
            <a:lvl8pPr marL="9721215" indent="0">
              <a:buNone/>
              <a:defRPr sz="6100"/>
            </a:lvl8pPr>
            <a:lvl9pPr marL="11109960" indent="0">
              <a:buNone/>
              <a:defRPr sz="61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175710" y="25360672"/>
            <a:ext cx="9721215" cy="3802973"/>
          </a:xfrm>
        </p:spPr>
        <p:txBody>
          <a:bodyPr/>
          <a:lstStyle>
            <a:lvl1pPr marL="0" indent="0">
              <a:buNone/>
              <a:defRPr sz="4300"/>
            </a:lvl1pPr>
            <a:lvl2pPr marL="1388745" indent="0">
              <a:buNone/>
              <a:defRPr sz="3700"/>
            </a:lvl2pPr>
            <a:lvl3pPr marL="2777490" indent="0">
              <a:buNone/>
              <a:defRPr sz="3100"/>
            </a:lvl3pPr>
            <a:lvl4pPr marL="4166235" indent="0">
              <a:buNone/>
              <a:defRPr sz="2700"/>
            </a:lvl4pPr>
            <a:lvl5pPr marL="5554980" indent="0">
              <a:buNone/>
              <a:defRPr sz="2700"/>
            </a:lvl5pPr>
            <a:lvl6pPr marL="6943725" indent="0">
              <a:buNone/>
              <a:defRPr sz="2700"/>
            </a:lvl6pPr>
            <a:lvl7pPr marL="8332470" indent="0">
              <a:buNone/>
              <a:defRPr sz="2700"/>
            </a:lvl7pPr>
            <a:lvl8pPr marL="9721215" indent="0">
              <a:buNone/>
              <a:defRPr sz="2700"/>
            </a:lvl8pPr>
            <a:lvl9pPr marL="11109960" indent="0">
              <a:buNone/>
              <a:defRPr sz="27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7E2C3-1413-4472-90E0-3FA5FB42C8E7}" type="datetimeFigureOut">
              <a:rPr lang="tr-TR" smtClean="0"/>
              <a:t>29.01.2025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1488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10102" y="1297665"/>
            <a:ext cx="14581823" cy="5400675"/>
          </a:xfrm>
          <a:prstGeom prst="rect">
            <a:avLst/>
          </a:prstGeom>
        </p:spPr>
        <p:txBody>
          <a:bodyPr vert="horz" lIns="277749" tIns="138875" rIns="277749" bIns="138875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10102" y="7560947"/>
            <a:ext cx="14581823" cy="21385175"/>
          </a:xfrm>
          <a:prstGeom prst="rect">
            <a:avLst/>
          </a:prstGeom>
        </p:spPr>
        <p:txBody>
          <a:bodyPr vert="horz" lIns="277749" tIns="138875" rIns="277749" bIns="138875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10102" y="30033756"/>
            <a:ext cx="3780473" cy="1725216"/>
          </a:xfrm>
          <a:prstGeom prst="rect">
            <a:avLst/>
          </a:prstGeom>
        </p:spPr>
        <p:txBody>
          <a:bodyPr vert="horz" lIns="277749" tIns="138875" rIns="277749" bIns="138875" rtlCol="0" anchor="ctr"/>
          <a:lstStyle>
            <a:lvl1pPr algn="l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37E2C3-1413-4472-90E0-3FA5FB42C8E7}" type="datetimeFigureOut">
              <a:rPr lang="tr-TR" smtClean="0"/>
              <a:t>29.01.2025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5535692" y="30033756"/>
            <a:ext cx="5130642" cy="1725216"/>
          </a:xfrm>
          <a:prstGeom prst="rect">
            <a:avLst/>
          </a:prstGeom>
        </p:spPr>
        <p:txBody>
          <a:bodyPr vert="horz" lIns="277749" tIns="138875" rIns="277749" bIns="138875" rtlCol="0" anchor="ctr"/>
          <a:lstStyle>
            <a:lvl1pPr algn="ct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1611452" y="30033756"/>
            <a:ext cx="3780473" cy="1725216"/>
          </a:xfrm>
          <a:prstGeom prst="rect">
            <a:avLst/>
          </a:prstGeom>
        </p:spPr>
        <p:txBody>
          <a:bodyPr vert="horz" lIns="277749" tIns="138875" rIns="277749" bIns="138875" rtlCol="0" anchor="ctr"/>
          <a:lstStyle>
            <a:lvl1pPr algn="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A27E0-1BBA-44DE-BBE6-602C0FD0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159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777490" rtl="0" eaLnBrk="1" latinLnBrk="0" hangingPunct="1">
        <a:spcBef>
          <a:spcPct val="0"/>
        </a:spcBef>
        <a:buNone/>
        <a:defRPr sz="1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41559" indent="-1041559" algn="l" defTabSz="2777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1pPr>
      <a:lvl2pPr marL="2256711" indent="-867966" algn="l" defTabSz="2777490" rtl="0" eaLnBrk="1" latinLnBrk="0" hangingPunct="1">
        <a:spcBef>
          <a:spcPct val="20000"/>
        </a:spcBef>
        <a:buFont typeface="Arial" panose="020B0604020202020204" pitchFamily="34" charset="0"/>
        <a:buChar char="–"/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3471863" indent="-694373" algn="l" defTabSz="2777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3pPr>
      <a:lvl4pPr marL="4860608" indent="-694373" algn="l" defTabSz="2777490" rtl="0" eaLnBrk="1" latinLnBrk="0" hangingPunct="1">
        <a:spcBef>
          <a:spcPct val="20000"/>
        </a:spcBef>
        <a:buFont typeface="Arial" panose="020B0604020202020204" pitchFamily="34" charset="0"/>
        <a:buChar char="–"/>
        <a:defRPr sz="6100" kern="1200">
          <a:solidFill>
            <a:schemeClr val="tx1"/>
          </a:solidFill>
          <a:latin typeface="+mn-lt"/>
          <a:ea typeface="+mn-ea"/>
          <a:cs typeface="+mn-cs"/>
        </a:defRPr>
      </a:lvl4pPr>
      <a:lvl5pPr marL="6249353" indent="-694373" algn="l" defTabSz="2777490" rtl="0" eaLnBrk="1" latinLnBrk="0" hangingPunct="1">
        <a:spcBef>
          <a:spcPct val="20000"/>
        </a:spcBef>
        <a:buFont typeface="Arial" panose="020B0604020202020204" pitchFamily="34" charset="0"/>
        <a:buChar char="»"/>
        <a:defRPr sz="6100" kern="1200">
          <a:solidFill>
            <a:schemeClr val="tx1"/>
          </a:solidFill>
          <a:latin typeface="+mn-lt"/>
          <a:ea typeface="+mn-ea"/>
          <a:cs typeface="+mn-cs"/>
        </a:defRPr>
      </a:lvl5pPr>
      <a:lvl6pPr marL="7638098" indent="-694373" algn="l" defTabSz="2777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6pPr>
      <a:lvl7pPr marL="9026843" indent="-694373" algn="l" defTabSz="2777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7pPr>
      <a:lvl8pPr marL="10415588" indent="-694373" algn="l" defTabSz="2777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4333" indent="-694373" algn="l" defTabSz="2777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6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1pPr>
      <a:lvl2pPr marL="1388745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2pPr>
      <a:lvl3pPr marL="2777490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4166235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554980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943725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332470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721215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1109960" algn="l" defTabSz="2777490" rtl="0" eaLnBrk="1" latinLnBrk="0" hangingPunct="1"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ail@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591491" y="7018159"/>
            <a:ext cx="15051779" cy="3336800"/>
          </a:xfrm>
          <a:prstGeom prst="roundRect">
            <a:avLst>
              <a:gd name="adj" fmla="val 26324"/>
            </a:avLst>
          </a:pr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34353" y="6368870"/>
            <a:ext cx="15198725" cy="520700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 w="12700" algn="in">
            <a:solidFill>
              <a:srgbClr val="002060"/>
            </a:solidFill>
            <a:round/>
            <a:headEnd/>
            <a:tailEnd/>
          </a:ln>
          <a:effectLst>
            <a:outerShdw dist="28398" dir="3806097" algn="ctr" rotWithShape="0">
              <a:srgbClr val="27415F">
                <a:alpha val="50000"/>
              </a:srgbClr>
            </a:outerShdw>
          </a:effec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591491" y="13327011"/>
            <a:ext cx="15112401" cy="2595723"/>
          </a:xfrm>
          <a:prstGeom prst="roundRect">
            <a:avLst>
              <a:gd name="adj" fmla="val 13574"/>
            </a:avLst>
          </a:pr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just"/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bölümde projenin amacından tek cümle ile bahsedilmelidir. Projenin amacına göre konuya giriş ve yapılan literatür taramasında dikkat çekilmek istenen kısım  burada özetlenmelidir.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US" sz="18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672603" y="12548268"/>
            <a:ext cx="14872950" cy="493712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 w="12700" algn="in">
            <a:solidFill>
              <a:srgbClr val="002060"/>
            </a:solidFill>
            <a:round/>
            <a:headEnd/>
            <a:tailEnd/>
          </a:ln>
          <a:effectLst>
            <a:outerShdw dist="28398" dir="3806097" algn="ctr" rotWithShape="0">
              <a:srgbClr val="27415F">
                <a:alpha val="50000"/>
              </a:srgbClr>
            </a:outerShdw>
          </a:effec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117326" y="3846082"/>
            <a:ext cx="12093575" cy="2173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altLang="tr-TR" sz="36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KONU BAŞLIĞI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tr-TR" sz="2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Adı SOYADI</a:t>
            </a:r>
            <a:r>
              <a:rPr kumimoji="0" lang="en-US" altLang="tr-TR" sz="2400" b="1" i="0" u="none" strike="noStrike" cap="none" normalizeH="0" baseline="3000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1</a:t>
            </a:r>
            <a:r>
              <a:rPr kumimoji="0" lang="en-US" altLang="tr-TR" sz="2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, Adı SOYADI</a:t>
            </a:r>
            <a:r>
              <a:rPr kumimoji="0" lang="en-US" altLang="tr-TR" sz="2400" b="1" i="0" u="none" strike="noStrike" cap="none" normalizeH="0" baseline="3000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2</a:t>
            </a:r>
            <a:r>
              <a:rPr kumimoji="0" lang="en-US" altLang="tr-TR" sz="2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 ,</a:t>
            </a:r>
            <a:r>
              <a:rPr kumimoji="0" lang="tr-TR" altLang="tr-TR" sz="24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 ….</a:t>
            </a:r>
            <a:endParaRPr kumimoji="0" lang="en-US" altLang="tr-TR" sz="2400" b="1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tr-TR" sz="1800" b="1" i="0" u="none" strike="noStrike" cap="none" normalizeH="0" baseline="3000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1</a:t>
            </a:r>
            <a:r>
              <a:rPr kumimoji="0" lang="en-US" altLang="tr-TR" sz="18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Ondokuz Mayıs Üniversitesi, Mühendislik Fakültesi, Endüstri Mühendisliği Bölümü, Samsun, Türkiye – mail@mail.com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tr-TR" sz="1800" b="1" i="0" u="none" strike="noStrike" cap="none" normalizeH="0" baseline="3000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2</a:t>
            </a:r>
            <a:r>
              <a:rPr kumimoji="0" lang="en-US" altLang="tr-TR" sz="18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Ondokuz Mayıs Üniversitesi, Mühendislik Fakültesi, Endüstri Mühendisliği Bölümü, Samsun, Türkiye – </a:t>
            </a:r>
            <a:r>
              <a:rPr kumimoji="0" lang="en-US" altLang="tr-TR" sz="18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mail@mail.com</a:t>
            </a:r>
            <a:endParaRPr kumimoji="0" lang="tr-TR" altLang="tr-TR" sz="1800" b="1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tr-TR" sz="1800" b="1" dirty="0"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1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cs typeface="Arial" pitchFamily="34" charset="0"/>
              </a:rPr>
              <a:t>Danışman: ….</a:t>
            </a:r>
            <a:endParaRPr kumimoji="0" lang="en-US" altLang="tr-TR" sz="3200" b="1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3423343" y="507842"/>
            <a:ext cx="9521825" cy="1512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400" b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ONDOKUZ MAYIS ÜNİVERSİTESİ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400" b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MÜHENDİSLİK FAKÜLTESİ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400" b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ENDÜSTRİ MÜHENDİSLİĞİ BÖLÜMÜ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400" b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20../20.. GÜZ/BAHAR YARIYILI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400" b="1" dirty="0">
                <a:solidFill>
                  <a:srgbClr val="000000"/>
                </a:solidFill>
                <a:latin typeface="Times New Roman" pitchFamily="18" charset="0"/>
                <a:cs typeface="Arial" pitchFamily="34" charset="0"/>
              </a:rPr>
              <a:t>ENDÜSTRİ MÜHENDİSLİĞİ TASARIMI / MESLEKİ UYGULAMA / SANAYİ UYGULAMASI DERSİ POSTER SUNUMU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2400" b="1" i="0" u="none" strike="noStrike" cap="none" normalizeH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Arial" pitchFamily="34" charset="0"/>
              </a:rPr>
              <a:t>TARİH ….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3908388" y="6472655"/>
            <a:ext cx="8244255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rPr>
              <a:t>ÖZET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580598" y="7607266"/>
            <a:ext cx="14949137" cy="1124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 bölüm projeyi genel hatları ile özetlemek amacıyla oluşturulmuştur. Genelden özele gidece</a:t>
            </a:r>
            <a:r>
              <a:rPr lang="tr-TR" alt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şekilde projenin amacı, literatüre katkısı / literatürden farkı, yapılan uygulama, uygulamada kullanılan yöntemler ve uygulama sonucu kısaca özetlenmelidir. </a:t>
            </a: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Özet 150 ile 300 kelime arasında olmalıdır.</a:t>
            </a:r>
          </a:p>
        </p:txBody>
      </p:sp>
      <p:sp>
        <p:nvSpPr>
          <p:cNvPr id="15" name="Text Box 15"/>
          <p:cNvSpPr txBox="1">
            <a:spLocks noChangeArrowheads="1"/>
          </p:cNvSpPr>
          <p:nvPr/>
        </p:nvSpPr>
        <p:spPr bwMode="auto">
          <a:xfrm>
            <a:off x="6058048" y="12594927"/>
            <a:ext cx="4040187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000" b="1" dirty="0">
                <a:solidFill>
                  <a:srgbClr val="FFFFFF"/>
                </a:solidFill>
                <a:latin typeface="Times New Roman" pitchFamily="18" charset="0"/>
                <a:cs typeface="Arial" pitchFamily="34" charset="0"/>
              </a:rPr>
              <a:t>PROJENİN AMACI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Resim 1" descr="kırpıntı çizim, metin, memeli, grafik içeren bir resim&#10;&#10;Açıklama otomatik olarak oluşturuldu">
            <a:extLst>
              <a:ext uri="{FF2B5EF4-FFF2-40B4-BE49-F238E27FC236}">
                <a16:creationId xmlns:a16="http://schemas.microsoft.com/office/drawing/2014/main" id="{304065C6-2F9A-2639-600F-9A13A50D6A2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70" t="1316" r="53217" b="5180"/>
          <a:stretch/>
        </p:blipFill>
        <p:spPr bwMode="auto">
          <a:xfrm>
            <a:off x="13568073" y="732261"/>
            <a:ext cx="2091620" cy="218405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AE23F4BB-E077-EF2F-0353-97F272D33A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196" y="691159"/>
            <a:ext cx="2091620" cy="2091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>
            <a:extLst>
              <a:ext uri="{FF2B5EF4-FFF2-40B4-BE49-F238E27FC236}">
                <a16:creationId xmlns:a16="http://schemas.microsoft.com/office/drawing/2014/main" id="{AA6139C3-E7D2-8F8B-BBAE-51990D02F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598" y="17062869"/>
            <a:ext cx="15112401" cy="2734247"/>
          </a:xfrm>
          <a:prstGeom prst="roundRect">
            <a:avLst>
              <a:gd name="adj" fmla="val 13574"/>
            </a:avLst>
          </a:pr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bölüm opsiyoneldir. Eğer proje bir firmada uygulanmışsa firmadan kısaca bahsedebilirsiniz. Ancak proje bir firmada uygulanmamışsa bu kısmı kaldırabilirsiniz.</a:t>
            </a:r>
          </a:p>
        </p:txBody>
      </p:sp>
      <p:sp>
        <p:nvSpPr>
          <p:cNvPr id="27" name="AutoShape 5">
            <a:extLst>
              <a:ext uri="{FF2B5EF4-FFF2-40B4-BE49-F238E27FC236}">
                <a16:creationId xmlns:a16="http://schemas.microsoft.com/office/drawing/2014/main" id="{114F681B-C0DB-1AAE-AC38-4D0629D71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57" y="16291469"/>
            <a:ext cx="14872950" cy="49371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12700" algn="in">
            <a:solidFill>
              <a:srgbClr val="FF0000"/>
            </a:solidFill>
            <a:round/>
            <a:headEnd/>
            <a:tailEnd/>
          </a:ln>
          <a:effectLst>
            <a:outerShdw dist="28398" dir="3806097" algn="ctr" rotWithShape="0">
              <a:srgbClr val="27415F">
                <a:alpha val="50000"/>
              </a:srgbClr>
            </a:outerShdw>
          </a:effec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28" name="Text Box 15">
            <a:extLst>
              <a:ext uri="{FF2B5EF4-FFF2-40B4-BE49-F238E27FC236}">
                <a16:creationId xmlns:a16="http://schemas.microsoft.com/office/drawing/2014/main" id="{D7B33276-7046-4413-99DD-F1AB5BFBA7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2628" y="16332743"/>
            <a:ext cx="4040187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000" b="1" dirty="0">
                <a:solidFill>
                  <a:srgbClr val="FFFFFF"/>
                </a:solidFill>
                <a:latin typeface="Times New Roman" pitchFamily="18" charset="0"/>
                <a:cs typeface="Arial" pitchFamily="34" charset="0"/>
              </a:rPr>
              <a:t>FİRMA BİLGİLERİ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AutoShape 4">
            <a:extLst>
              <a:ext uri="{FF2B5EF4-FFF2-40B4-BE49-F238E27FC236}">
                <a16:creationId xmlns:a16="http://schemas.microsoft.com/office/drawing/2014/main" id="{73DB9171-29BF-962D-F832-6A72FF093C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811" y="20949800"/>
            <a:ext cx="15112401" cy="3602041"/>
          </a:xfrm>
          <a:prstGeom prst="roundRect">
            <a:avLst>
              <a:gd name="adj" fmla="val 13574"/>
            </a:avLst>
          </a:pr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tr-T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Proje kapsamında k</a:t>
            </a:r>
            <a:r>
              <a:rPr lang="en-US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ullanılan yöntemler</a:t>
            </a:r>
            <a:r>
              <a:rPr lang="tr-TR" sz="3200" dirty="0">
                <a:latin typeface="Times New Roman" panose="02020603050405020304" pitchFamily="18" charset="0"/>
                <a:ea typeface="Aptos" panose="020B0004020202020204" pitchFamily="34" charset="0"/>
              </a:rPr>
              <a:t>in, modellerin, yazılımların ve araçların hangileri olduğu detaylı bilgi verilmeden belirtilmelidir. Elde edilen sonuçlar</a:t>
            </a:r>
            <a:r>
              <a:rPr lang="en-US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açık ve net bir şekilde </a:t>
            </a:r>
            <a:r>
              <a:rPr lang="tr-T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verilmeli, yorumlanmalıdır</a:t>
            </a:r>
            <a:r>
              <a:rPr lang="en-US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. Gerekirse </a:t>
            </a:r>
            <a:r>
              <a:rPr lang="tr-T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tablo, </a:t>
            </a:r>
            <a:r>
              <a:rPr lang="en-US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şekil ve </a:t>
            </a:r>
            <a:r>
              <a:rPr lang="tr-T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fotoğraflar</a:t>
            </a:r>
            <a:r>
              <a:rPr lang="en-US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tr-T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ile desteklenmelidir.</a:t>
            </a:r>
          </a:p>
          <a:p>
            <a:endParaRPr lang="tr-TR" sz="3200" dirty="0"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r>
              <a:rPr lang="tr-TR" sz="2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(Eklenen tablo veya şekillere mutlaka isim verilmelidir. Tablo ve şekil isimlendirmesi Rapor/Tez yazım kılavuzunda bulunan tablo/şekil isimlendirilmesi mantığına göre dizayn edilmelidir.)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AutoShape 5">
            <a:extLst>
              <a:ext uri="{FF2B5EF4-FFF2-40B4-BE49-F238E27FC236}">
                <a16:creationId xmlns:a16="http://schemas.microsoft.com/office/drawing/2014/main" id="{D5374A05-958A-686B-BAEA-56A594152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598" y="20273907"/>
            <a:ext cx="14872950" cy="493712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 w="12700" algn="in">
            <a:solidFill>
              <a:srgbClr val="002060"/>
            </a:solidFill>
            <a:round/>
            <a:headEnd/>
            <a:tailEnd/>
          </a:ln>
          <a:effectLst>
            <a:outerShdw dist="28398" dir="3806097" algn="ctr" rotWithShape="0">
              <a:srgbClr val="27415F">
                <a:alpha val="50000"/>
              </a:srgbClr>
            </a:outerShdw>
          </a:effec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1" name="Text Box 15">
            <a:extLst>
              <a:ext uri="{FF2B5EF4-FFF2-40B4-BE49-F238E27FC236}">
                <a16:creationId xmlns:a16="http://schemas.microsoft.com/office/drawing/2014/main" id="{09EDC78F-C1A6-F276-3CBC-27C3DA7DF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469" y="20315181"/>
            <a:ext cx="4040187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rPr>
              <a:t>UYGULAMA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AutoShape 4">
            <a:extLst>
              <a:ext uri="{FF2B5EF4-FFF2-40B4-BE49-F238E27FC236}">
                <a16:creationId xmlns:a16="http://schemas.microsoft.com/office/drawing/2014/main" id="{42C53574-EBBC-E33B-D327-04D39D6C0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598" y="25969602"/>
            <a:ext cx="15112401" cy="2170675"/>
          </a:xfrm>
          <a:prstGeom prst="roundRect">
            <a:avLst>
              <a:gd name="adj" fmla="val 13574"/>
            </a:avLst>
          </a:pr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tr-T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Bu bölümde </a:t>
            </a:r>
            <a:r>
              <a:rPr lang="tr-TR" sz="3200" dirty="0">
                <a:latin typeface="Times New Roman" panose="02020603050405020304" pitchFamily="18" charset="0"/>
                <a:ea typeface="Aptos" panose="020B0004020202020204" pitchFamily="34" charset="0"/>
              </a:rPr>
              <a:t>elde edilen </a:t>
            </a:r>
            <a:r>
              <a:rPr lang="tr-T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sonuçlar özetlenmeli, projenin sınırlılıkları ve gelecekte yapılabilecek çalışmalar hakkında bilgi verilmelidir. </a:t>
            </a:r>
          </a:p>
          <a:p>
            <a:pPr algn="just"/>
            <a:r>
              <a:rPr lang="tr-TR" sz="3200" dirty="0">
                <a:latin typeface="Times New Roman" panose="02020603050405020304" pitchFamily="18" charset="0"/>
                <a:ea typeface="Aptos" panose="020B0004020202020204" pitchFamily="34" charset="0"/>
              </a:rPr>
              <a:t>(</a:t>
            </a:r>
            <a:r>
              <a:rPr lang="tr-TR" sz="32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Mevcut literatür ile karşılaştırm</a:t>
            </a:r>
            <a:r>
              <a:rPr lang="tr-TR" sz="3200" dirty="0">
                <a:latin typeface="Times New Roman" panose="02020603050405020304" pitchFamily="18" charset="0"/>
                <a:ea typeface="Aptos" panose="020B0004020202020204" pitchFamily="34" charset="0"/>
              </a:rPr>
              <a:t>a yapılarak yapılan çalışmanın literatüre göre farklılıkları   belirtilebilir.)</a:t>
            </a:r>
            <a:endParaRPr lang="tr-TR" sz="32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AutoShape 5">
            <a:extLst>
              <a:ext uri="{FF2B5EF4-FFF2-40B4-BE49-F238E27FC236}">
                <a16:creationId xmlns:a16="http://schemas.microsoft.com/office/drawing/2014/main" id="{8CB3CFF5-552C-EAE2-0DE6-8B77B4CDB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37" y="25012774"/>
            <a:ext cx="14872950" cy="493712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 w="12700" algn="in">
            <a:solidFill>
              <a:srgbClr val="002060"/>
            </a:solidFill>
            <a:round/>
            <a:headEnd/>
            <a:tailEnd/>
          </a:ln>
          <a:effectLst>
            <a:outerShdw dist="28398" dir="3806097" algn="ctr" rotWithShape="0">
              <a:srgbClr val="27415F">
                <a:alpha val="50000"/>
              </a:srgbClr>
            </a:outerShdw>
          </a:effec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4" name="Text Box 15">
            <a:extLst>
              <a:ext uri="{FF2B5EF4-FFF2-40B4-BE49-F238E27FC236}">
                <a16:creationId xmlns:a16="http://schemas.microsoft.com/office/drawing/2014/main" id="{46CDC83C-EEE8-4253-17C0-651597ADB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2908" y="25054048"/>
            <a:ext cx="4040187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000" b="1" dirty="0">
                <a:solidFill>
                  <a:srgbClr val="FFFFFF"/>
                </a:solidFill>
                <a:latin typeface="Times New Roman" pitchFamily="18" charset="0"/>
                <a:cs typeface="Arial" pitchFamily="34" charset="0"/>
              </a:rPr>
              <a:t>SONUÇ ve TARTIŞMA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AutoShape 4">
            <a:extLst>
              <a:ext uri="{FF2B5EF4-FFF2-40B4-BE49-F238E27FC236}">
                <a16:creationId xmlns:a16="http://schemas.microsoft.com/office/drawing/2014/main" id="{39432FC4-FE8C-7B24-D471-2C33D4C638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598" y="28534279"/>
            <a:ext cx="15112401" cy="3384601"/>
          </a:xfrm>
          <a:prstGeom prst="roundRect">
            <a:avLst>
              <a:gd name="adj" fmla="val 13574"/>
            </a:avLst>
          </a:pr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Poster sunumlarında öğrenciler bu şablonu olduğu gibi kullanmak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ZORUNDA DEĞİLDİR.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Herkes kendi görsel zevkine ve çalışmasına göre poster hazırlayabilir. Ancak hazırlanan posterlerde özete kadar olan kısım (logolar, üniversite bilgileri, program bilgileri, öğrenci bilgileri, danışman bilgisi ve tarih) </a:t>
            </a:r>
            <a:r>
              <a:rPr lang="tr-T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MUTLAKA OLMALIDIR. 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Ayrıca tüm posterlerin yukarıda belirtilen bilgileri içermesi gerekmektedir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ancak bu bilgiler farklı başlıklar altında sunulabilir.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1BC4871C-6D3E-A57E-B194-AF4018E90A0F}"/>
              </a:ext>
            </a:extLst>
          </p:cNvPr>
          <p:cNvSpPr/>
          <p:nvPr/>
        </p:nvSpPr>
        <p:spPr>
          <a:xfrm rot="17490309">
            <a:off x="-5950705" y="14344245"/>
            <a:ext cx="28368839" cy="7786747"/>
          </a:xfrm>
          <a:prstGeom prst="rect">
            <a:avLst/>
          </a:prstGeom>
          <a:noFill/>
          <a:effectLst>
            <a:outerShdw blurRad="50800" dist="50800" dir="5400000" algn="ctr" rotWithShape="0">
              <a:srgbClr val="000000"/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0000" b="0" cap="none" spc="0" dirty="0">
                <a:ln w="0">
                  <a:noFill/>
                </a:ln>
                <a:solidFill>
                  <a:schemeClr val="bg1">
                    <a:lumMod val="85000"/>
                    <a:alpha val="4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ÖRNEKTİR</a:t>
            </a:r>
          </a:p>
        </p:txBody>
      </p:sp>
      <p:sp>
        <p:nvSpPr>
          <p:cNvPr id="9" name="AutoShape 4">
            <a:extLst>
              <a:ext uri="{FF2B5EF4-FFF2-40B4-BE49-F238E27FC236}">
                <a16:creationId xmlns:a16="http://schemas.microsoft.com/office/drawing/2014/main" id="{0244C177-55A1-5B66-3335-E7EF490F87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491" y="11208266"/>
            <a:ext cx="15056555" cy="873235"/>
          </a:xfrm>
          <a:prstGeom prst="roundRect">
            <a:avLst>
              <a:gd name="adj" fmla="val 13574"/>
            </a:avLst>
          </a:prstGeom>
          <a:solidFill>
            <a:srgbClr val="F3F3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just"/>
            <a:r>
              <a:rPr lang="tr-TR" sz="3200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bölümde projeye ilişkin problem tanımlanmalıdır.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5">
            <a:extLst>
              <a:ext uri="{FF2B5EF4-FFF2-40B4-BE49-F238E27FC236}">
                <a16:creationId xmlns:a16="http://schemas.microsoft.com/office/drawing/2014/main" id="{76C0688D-75BE-5D23-208D-F8DD81072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757" y="10429523"/>
            <a:ext cx="14872950" cy="493712"/>
          </a:xfrm>
          <a:prstGeom prst="roundRect">
            <a:avLst>
              <a:gd name="adj" fmla="val 50000"/>
            </a:avLst>
          </a:prstGeom>
          <a:solidFill>
            <a:srgbClr val="002060"/>
          </a:solidFill>
          <a:ln w="12700" algn="in">
            <a:solidFill>
              <a:srgbClr val="002060"/>
            </a:solidFill>
            <a:round/>
            <a:headEnd/>
            <a:tailEnd/>
          </a:ln>
          <a:effectLst>
            <a:outerShdw dist="28398" dir="3806097" algn="ctr" rotWithShape="0">
              <a:srgbClr val="27415F">
                <a:alpha val="50000"/>
              </a:srgbClr>
            </a:outerShdw>
          </a:effec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6" name="Text Box 15">
            <a:extLst>
              <a:ext uri="{FF2B5EF4-FFF2-40B4-BE49-F238E27FC236}">
                <a16:creationId xmlns:a16="http://schemas.microsoft.com/office/drawing/2014/main" id="{579D3C1F-D785-1FDE-2AB3-9B8107DFA2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2202" y="10476182"/>
            <a:ext cx="4040187" cy="41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cs typeface="Arial" pitchFamily="34" charset="0"/>
              </a:rPr>
              <a:t>PROBLEMİN TANIMI</a:t>
            </a: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17990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353</Words>
  <Application>Microsoft Office PowerPoint</Application>
  <PresentationFormat>Özel</PresentationFormat>
  <Paragraphs>33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Ofis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HAKAN</dc:creator>
  <cp:lastModifiedBy>Müberra Terzi</cp:lastModifiedBy>
  <cp:revision>24</cp:revision>
  <dcterms:created xsi:type="dcterms:W3CDTF">2017-12-05T12:24:51Z</dcterms:created>
  <dcterms:modified xsi:type="dcterms:W3CDTF">2025-01-29T07:46:23Z</dcterms:modified>
</cp:coreProperties>
</file>